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95" r:id="rId4"/>
    <p:sldId id="299" r:id="rId5"/>
    <p:sldId id="276" r:id="rId6"/>
    <p:sldId id="293" r:id="rId7"/>
    <p:sldId id="297" r:id="rId8"/>
    <p:sldId id="294" r:id="rId9"/>
    <p:sldId id="300" r:id="rId10"/>
    <p:sldId id="296" r:id="rId11"/>
    <p:sldId id="286" r:id="rId12"/>
    <p:sldId id="298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44" autoAdjust="0"/>
  </p:normalViewPr>
  <p:slideViewPr>
    <p:cSldViewPr>
      <p:cViewPr>
        <p:scale>
          <a:sx n="60" d="100"/>
          <a:sy n="60" d="100"/>
        </p:scale>
        <p:origin x="-403" y="19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7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F52A7-BB44-4135-9AD6-61D93C6A0E3C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850A9-E774-41EA-AD48-B0416B01CF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66403-788A-4AD0-A65C-1A8A5F7FA675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4DBB2-F9A8-49B9-92E5-D0F064DAA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4DBB2-F9A8-49B9-92E5-D0F064DAA2E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4DBB2-F9A8-49B9-92E5-D0F064DAA2E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4DBB2-F9A8-49B9-92E5-D0F064DAA2E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cover art cube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00" y="5334000"/>
            <a:ext cx="13716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/>
          <a:lstStyle/>
          <a:p>
            <a:fld id="{25A51C10-CF7B-48C3-BCB3-1B551865B0A0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5562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/>
          <a:lstStyle/>
          <a:p>
            <a:fld id="{25A51C10-CF7B-48C3-BCB3-1B551865B0A0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5562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/>
          <a:lstStyle/>
          <a:p>
            <a:fld id="{25A51C10-CF7B-48C3-BCB3-1B551865B0A0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14600" y="5562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/>
          <a:lstStyle/>
          <a:p>
            <a:fld id="{25A51C10-CF7B-48C3-BCB3-1B551865B0A0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5562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/>
          <a:lstStyle/>
          <a:p>
            <a:fld id="{25A51C10-CF7B-48C3-BCB3-1B551865B0A0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14600" y="5562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/>
          <a:lstStyle/>
          <a:p>
            <a:fld id="{25A51C10-CF7B-48C3-BCB3-1B551865B0A0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600" y="5562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/>
          <a:lstStyle/>
          <a:p>
            <a:fld id="{25A51C10-CF7B-48C3-BCB3-1B551865B0A0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600" y="5562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E69E788-8BCF-4189-85ED-687340EF9B0E}" type="slidenum">
              <a:rPr lang="en-US" smtClean="0"/>
              <a:pPr/>
              <a:t>‹#›</a:t>
            </a:fld>
            <a:endParaRPr lang="en-US" sz="14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0" y="6248400"/>
            <a:ext cx="6934200" cy="4572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INDUSTRY FUNDAMENTALS:  MODULE 5, UNITS A &amp; B: Emerging Technologies</a:t>
            </a:r>
          </a:p>
        </p:txBody>
      </p:sp>
      <p:pic>
        <p:nvPicPr>
          <p:cNvPr id="12" name="Picture 11" descr="cover art cube2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620000" y="5334000"/>
            <a:ext cx="13716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mfile3.akamai.com/25455/wmv/centerpoint.download.akamai.com/57831/ams/More_Than_A_Meter.as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lc.howstuffworks.com/home/smart-home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ge.com/smartmeter/" TargetMode="External"/><Relationship Id="rId4" Type="http://schemas.openxmlformats.org/officeDocument/2006/relationships/hyperlink" Target="http://ge.ecomagination.com/smartgrid/#/smart_meter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video.pbs.org/video/180123553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mfile3.akamai.com/25455/wmv/centerpoint.download.akamai.com/57831/videos/SelfHealingGrid.as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Technology Behind </a:t>
            </a:r>
            <a:br>
              <a:rPr lang="en-US" dirty="0" smtClean="0"/>
            </a:br>
            <a:r>
              <a:rPr lang="en-US" dirty="0" smtClean="0"/>
              <a:t>smart Meters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685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Interface with Smart Appliances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687763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 smtClean="0"/>
              <a:t>A Smart Meter system can “talk” to smart appliances such as a customer’s home thermostat or dishwasher that consume a lot of electricity</a:t>
            </a:r>
          </a:p>
          <a:p>
            <a:r>
              <a:rPr lang="en-US" sz="11200" dirty="0" smtClean="0"/>
              <a:t>It can relay messages (via the Advanced Metering Infrastructure) from the utility company to the appliance</a:t>
            </a:r>
          </a:p>
          <a:p>
            <a:r>
              <a:rPr lang="en-US" sz="11200" dirty="0" smtClean="0"/>
              <a:t>This two-way conversation can result in the automatic adjustment of the appliance’s setting and electricity use</a:t>
            </a:r>
          </a:p>
          <a:p>
            <a:r>
              <a:rPr lang="en-US" sz="11200" dirty="0" smtClean="0"/>
              <a:t>This system, when applied over a large grid </a:t>
            </a:r>
            <a:br>
              <a:rPr lang="en-US" sz="11200" dirty="0" smtClean="0"/>
            </a:br>
            <a:r>
              <a:rPr lang="en-US" sz="11200" dirty="0" smtClean="0"/>
              <a:t>system, can prevent  outages at peak </a:t>
            </a:r>
            <a:br>
              <a:rPr lang="en-US" sz="11200" dirty="0" smtClean="0"/>
            </a:br>
            <a:r>
              <a:rPr lang="en-US" sz="11200" dirty="0" smtClean="0"/>
              <a:t>usage times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5" name="Picture 4" descr="photo of electric meter"/>
          <p:cNvPicPr/>
          <p:nvPr/>
        </p:nvPicPr>
        <p:blipFill>
          <a:blip r:embed="rId2" cstate="print"/>
          <a:srcRect r="3718"/>
          <a:stretch>
            <a:fillRect/>
          </a:stretch>
        </p:blipFill>
        <p:spPr bwMode="auto">
          <a:xfrm>
            <a:off x="6781800" y="0"/>
            <a:ext cx="2097405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/>
          <a:lstStyle/>
          <a:p>
            <a:r>
              <a:rPr lang="en-US" dirty="0" smtClean="0"/>
              <a:t>Sending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14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There are multiple means of sending data using technologies we use every day</a:t>
            </a:r>
          </a:p>
          <a:p>
            <a:pPr lvl="1"/>
            <a:r>
              <a:rPr lang="en-US" sz="2800" dirty="0" smtClean="0"/>
              <a:t>Cell phone /pager networks</a:t>
            </a:r>
          </a:p>
          <a:p>
            <a:pPr lvl="1"/>
            <a:r>
              <a:rPr lang="en-US" sz="2800" dirty="0" smtClean="0"/>
              <a:t>Satellite</a:t>
            </a:r>
          </a:p>
          <a:p>
            <a:pPr lvl="1"/>
            <a:r>
              <a:rPr lang="en-US" sz="2800" dirty="0" smtClean="0"/>
              <a:t>Licensed or unlicensed radio frequencies</a:t>
            </a:r>
          </a:p>
          <a:p>
            <a:pPr lvl="1"/>
            <a:r>
              <a:rPr lang="en-US" sz="2800" dirty="0" smtClean="0"/>
              <a:t>Wireless </a:t>
            </a:r>
          </a:p>
          <a:p>
            <a:pPr lvl="1">
              <a:buNone/>
            </a:pPr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191000" y="58674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Smart Grid: An Introduction, U.S. DOE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5740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Click to watch </a:t>
            </a:r>
            <a:r>
              <a:rPr lang="en-US" dirty="0" err="1" smtClean="0">
                <a:hlinkClick r:id="rId2"/>
              </a:rPr>
              <a:t>CenterPoint</a:t>
            </a:r>
            <a:r>
              <a:rPr lang="en-US" dirty="0" smtClean="0">
                <a:hlinkClick r:id="rId2"/>
              </a:rPr>
              <a:t> Energy video “How to Build an Advanced Metering System”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For More Information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3932237"/>
          </a:xfrm>
        </p:spPr>
        <p:txBody>
          <a:bodyPr>
            <a:normAutofit fontScale="92500" lnSpcReduction="10000"/>
          </a:bodyPr>
          <a:lstStyle/>
          <a:p>
            <a:r>
              <a:rPr lang="en-US" sz="3400" b="1" dirty="0" smtClean="0"/>
              <a:t>How Smart Homes Work </a:t>
            </a:r>
            <a:r>
              <a:rPr lang="en-US" sz="3400" b="1" dirty="0" smtClean="0">
                <a:hlinkClick r:id="rId3"/>
              </a:rPr>
              <a:t>http://tlc.howstuffworks.com/home/smart-home.htm</a:t>
            </a:r>
            <a:endParaRPr lang="en-US" sz="3400" b="1" dirty="0" smtClean="0"/>
          </a:p>
          <a:p>
            <a:r>
              <a:rPr lang="en-US" sz="3400" b="1" dirty="0" smtClean="0"/>
              <a:t>GE Smart Meter Technology</a:t>
            </a:r>
            <a:r>
              <a:rPr lang="en-US" sz="3400" b="1" dirty="0" smtClean="0"/>
              <a:t> </a:t>
            </a:r>
            <a:r>
              <a:rPr lang="en-US" sz="3100" b="1" dirty="0" smtClean="0">
                <a:hlinkClick r:id="rId4"/>
              </a:rPr>
              <a:t>http://ge.ecomagination.com/smartgrid/#/</a:t>
            </a:r>
            <a:r>
              <a:rPr lang="en-US" sz="3100" b="1" dirty="0" smtClean="0">
                <a:hlinkClick r:id="rId4"/>
              </a:rPr>
              <a:t>smart_meters</a:t>
            </a:r>
            <a:endParaRPr lang="en-US" sz="3100" b="1" dirty="0" smtClean="0"/>
          </a:p>
          <a:p>
            <a:r>
              <a:rPr lang="en-US" sz="3400" b="1" dirty="0" smtClean="0"/>
              <a:t>PGE See Your Power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r>
              <a:rPr lang="en-US" sz="3400" b="1" dirty="0" smtClean="0">
                <a:hlinkClick r:id="rId5"/>
              </a:rPr>
              <a:t>http://www.pge.com/smartmeter</a:t>
            </a:r>
            <a:r>
              <a:rPr lang="en-US" sz="3400" b="1" dirty="0" smtClean="0">
                <a:hlinkClick r:id="rId5"/>
              </a:rPr>
              <a:t>/</a:t>
            </a:r>
            <a:endParaRPr lang="en-US" sz="3400" b="1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The Smart Grid is…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systematic modernization of a very old electric power transmission system</a:t>
            </a:r>
          </a:p>
          <a:p>
            <a:r>
              <a:rPr lang="en-US" sz="3600" dirty="0" smtClean="0"/>
              <a:t>A change from entirely producer-controlled to a more system responsive and customer-driven model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57400"/>
            <a:ext cx="8229600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hlinkClick r:id="rId2"/>
              </a:rPr>
              <a:t>Click to watch PBS Nova video overview of  Smart Grid technology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Click to watch an animation of  Smart Grid “self-healing” technology during power outages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/>
          <a:lstStyle/>
          <a:p>
            <a:r>
              <a:rPr lang="en-US" dirty="0" smtClean="0"/>
              <a:t>The Smart Meter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Just one component of a smarter grid system</a:t>
            </a:r>
          </a:p>
          <a:p>
            <a:r>
              <a:rPr lang="en-US" sz="3600" dirty="0" smtClean="0"/>
              <a:t>A meter that monitors power usage and reports it to the utility company and/or the consumer</a:t>
            </a:r>
          </a:p>
          <a:p>
            <a:r>
              <a:rPr lang="en-US" sz="3600" dirty="0" smtClean="0"/>
              <a:t>A meter that better detects system malfunctions for rapid response</a:t>
            </a:r>
            <a:br>
              <a:rPr lang="en-US" sz="3600" dirty="0" smtClean="0"/>
            </a:br>
            <a:endParaRPr lang="en-US" sz="3600" dirty="0" smtClean="0"/>
          </a:p>
          <a:p>
            <a:endParaRPr lang="en-US" dirty="0"/>
          </a:p>
        </p:txBody>
      </p:sp>
      <p:pic>
        <p:nvPicPr>
          <p:cNvPr id="5" name="Picture 4" descr="photo of electric meter"/>
          <p:cNvPicPr/>
          <p:nvPr/>
        </p:nvPicPr>
        <p:blipFill>
          <a:blip r:embed="rId2" cstate="print"/>
          <a:srcRect r="3718"/>
          <a:stretch>
            <a:fillRect/>
          </a:stretch>
        </p:blipFill>
        <p:spPr bwMode="auto">
          <a:xfrm>
            <a:off x="6629400" y="152400"/>
            <a:ext cx="2326005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Benefits of a Smart Meter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3687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Better access to data to manage energy consumption</a:t>
            </a:r>
          </a:p>
          <a:p>
            <a:r>
              <a:rPr lang="en-US" dirty="0" smtClean="0"/>
              <a:t>More accurate and timely billing</a:t>
            </a:r>
          </a:p>
          <a:p>
            <a:r>
              <a:rPr lang="en-US" dirty="0" smtClean="0"/>
              <a:t>Improved rate/pricing options</a:t>
            </a:r>
          </a:p>
          <a:p>
            <a:r>
              <a:rPr lang="en-US" dirty="0" smtClean="0"/>
              <a:t>Improved detection of meter tampering/theft</a:t>
            </a:r>
          </a:p>
          <a:p>
            <a:r>
              <a:rPr lang="en-US" dirty="0" smtClean="0"/>
              <a:t>Reduced estimated billing errors</a:t>
            </a:r>
          </a:p>
          <a:p>
            <a:r>
              <a:rPr lang="en-US" dirty="0" smtClean="0"/>
              <a:t>Improved data for efficient grid operation</a:t>
            </a:r>
            <a:endParaRPr lang="en-US" dirty="0"/>
          </a:p>
        </p:txBody>
      </p:sp>
      <p:pic>
        <p:nvPicPr>
          <p:cNvPr id="5" name="Picture 4" descr="photo of electric meter"/>
          <p:cNvPicPr/>
          <p:nvPr/>
        </p:nvPicPr>
        <p:blipFill>
          <a:blip r:embed="rId2" cstate="print"/>
          <a:srcRect r="3718"/>
          <a:stretch>
            <a:fillRect/>
          </a:stretch>
        </p:blipFill>
        <p:spPr bwMode="auto">
          <a:xfrm>
            <a:off x="6781800" y="228600"/>
            <a:ext cx="2097405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495800" y="5715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Edison Electric Institute,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Benefits of a Smart Meter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3687763"/>
          </a:xfrm>
        </p:spPr>
        <p:txBody>
          <a:bodyPr>
            <a:normAutofit/>
          </a:bodyPr>
          <a:lstStyle/>
          <a:p>
            <a:r>
              <a:rPr lang="en-US" dirty="0" smtClean="0"/>
              <a:t>Can record the amount of energy a consumer feeds back into the grid through co-generation (or distributed generation) of electricity through solar panels or wind turbines</a:t>
            </a:r>
          </a:p>
          <a:p>
            <a:r>
              <a:rPr lang="en-US" dirty="0" smtClean="0"/>
              <a:t>They may require fewer trips by a meter reader to your site</a:t>
            </a:r>
            <a:endParaRPr lang="en-US" dirty="0"/>
          </a:p>
        </p:txBody>
      </p:sp>
      <p:pic>
        <p:nvPicPr>
          <p:cNvPr id="5" name="Picture 4" descr="photo of electric meter"/>
          <p:cNvPicPr/>
          <p:nvPr/>
        </p:nvPicPr>
        <p:blipFill>
          <a:blip r:embed="rId2" cstate="print"/>
          <a:srcRect r="3718"/>
          <a:stretch>
            <a:fillRect/>
          </a:stretch>
        </p:blipFill>
        <p:spPr bwMode="auto">
          <a:xfrm>
            <a:off x="6781800" y="228600"/>
            <a:ext cx="2097405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86400" y="5410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Smartmeters.com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1148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Automatic Meter Reading </a:t>
            </a:r>
            <a:r>
              <a:rPr lang="en-US" dirty="0" smtClean="0"/>
              <a:t>(AMR) technology transmits data from the meter to the utility company (one-way communication) using telemetry</a:t>
            </a:r>
          </a:p>
          <a:p>
            <a:r>
              <a:rPr lang="en-US" b="1" dirty="0" smtClean="0"/>
              <a:t>Advanced Metering Infrastructure </a:t>
            </a:r>
            <a:r>
              <a:rPr lang="en-US" dirty="0" smtClean="0"/>
              <a:t>(AMI) uses enhanced two-way communication to send data back and forth between the meter (and associated customer) and the utility </a:t>
            </a:r>
            <a:br>
              <a:rPr lang="en-US" dirty="0" smtClean="0"/>
            </a:br>
            <a:r>
              <a:rPr lang="en-US" dirty="0" smtClean="0"/>
              <a:t>company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dirty="0" smtClean="0"/>
              <a:t>Growth of AMR and AMI Use</a:t>
            </a:r>
            <a:endParaRPr lang="en-US" dirty="0"/>
          </a:p>
        </p:txBody>
      </p:sp>
      <p:pic>
        <p:nvPicPr>
          <p:cNvPr id="4" name="Content Placeholder 3" descr="smart_meters_download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638227"/>
            <a:ext cx="6705600" cy="42591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Deluxe</Template>
  <TotalTime>941</TotalTime>
  <Words>395</Words>
  <Application>Microsoft Office PowerPoint</Application>
  <PresentationFormat>On-screen Show (4:3)</PresentationFormat>
  <Paragraphs>46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Deluxe</vt:lpstr>
      <vt:lpstr>The Technology Behind  smart Meters</vt:lpstr>
      <vt:lpstr>The Smart Grid is…</vt:lpstr>
      <vt:lpstr>Click to watch PBS Nova video overview of  Smart Grid technology</vt:lpstr>
      <vt:lpstr>Click to watch an animation of  Smart Grid “self-healing” technology during power outages</vt:lpstr>
      <vt:lpstr>The Smart Meter is…</vt:lpstr>
      <vt:lpstr>Benefits of a Smart Meter</vt:lpstr>
      <vt:lpstr>Benefits of a Smart Meter</vt:lpstr>
      <vt:lpstr>How does it work?</vt:lpstr>
      <vt:lpstr>Growth of AMR and AMI Use</vt:lpstr>
      <vt:lpstr>Interface with Smart Appliances</vt:lpstr>
      <vt:lpstr>Sending the data</vt:lpstr>
      <vt:lpstr>Click to watch CenterPoint Energy video “How to Build an Advanced Metering System”</vt:lpstr>
      <vt:lpstr>For More Information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hcotner</dc:creator>
  <cp:lastModifiedBy>anderson</cp:lastModifiedBy>
  <cp:revision>115</cp:revision>
  <dcterms:created xsi:type="dcterms:W3CDTF">2010-11-20T19:51:47Z</dcterms:created>
  <dcterms:modified xsi:type="dcterms:W3CDTF">2011-05-11T15:52:52Z</dcterms:modified>
</cp:coreProperties>
</file>